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A6C7-A58E-4351-9671-2A35B5E6082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A7130-4CBE-42E6-BDBA-E043C70A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E239C-B6FC-40CE-A350-2420A4E94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B5A471-B1B0-44A9-A496-7C9DCCD06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5586FE-D97F-4649-84B5-B4356A77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9339A7-FBC5-4CA2-85E2-56BEF598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789716-A068-46D3-ACD4-8AB41AA2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F7462-9314-4D36-86F0-C4DEA6D1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1F2F99-2C3B-4EA5-A64A-254FC5D54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417D6-2C28-48D8-B236-C2A85F85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93612-8F3D-46AE-BE80-F127812C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C2D616-26CE-417E-857C-336F97F5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4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F3FC1D-8B42-4344-B9F4-3DA4D102E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2DC943-5110-4DEB-9248-BE8BBBF64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5F5EBB-9979-47C0-937F-EA4BA5CA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0A4351-520D-4415-B863-FD5B7299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899603-F338-4037-A588-57858747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D4C99-0486-4150-BB85-5F2C95E6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7511E-1E41-43B7-BC01-38CD62101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663220-A4EB-4261-9D62-D3ADF684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721DDF-2708-4C9A-8EDE-E92A961A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0898D1-6096-4ACD-B49B-B775D205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AC64E-01D3-4D59-AA28-7BE1C47D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F53B55-DEA3-46F9-938A-0C405585A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43B97-5FCD-4023-B9E6-170DD00C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81868B-BC49-4139-90FA-FA4EB753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3DC026-7FA6-4803-BB15-900D7CB9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4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99EFD-DB3D-4FFF-A1EE-1A6AA683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0934F-59B6-43E4-96E5-AB64DFC44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6C110-EDF4-4455-8712-77A93D1CE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1AD7E3-0BE1-463A-9882-1F2F3A4B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775C75-BE27-4300-A4D6-44646610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42EF5E-E1DE-4886-8587-3804DC54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4AAED-C544-48EF-B3C6-50C55D4E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EB930A-890C-45EA-A8B7-17E46B4C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93B6E9-CFC1-49DB-830F-367BF9B2A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9FD963-0264-49AC-9296-60B6DFA3E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1B0CC9-944B-4E87-9747-CD555B82D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7C9370-99B2-4432-912D-F63C9815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E125E6-9934-4374-A362-AC17846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8E7CB1-5913-49B2-B81A-B3E1AA2D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7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1CE3D-0F34-4F24-9960-D839AA10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E56318-69D8-492F-A11F-77B6E005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D69B59-62F8-465A-AEA7-51701745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EAB942-BD08-4CC7-AC5D-EAF84614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7352AE-5B7A-4613-A86D-9585280D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F28131-2519-4CEE-A7CF-6526D3C9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876A09-78D6-432D-8318-3AF8F9F9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F8223-7CC4-441F-9A3C-8BC3EF40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CA52A-DE50-4B06-A6FF-2FB9BE1D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D75760-FC75-4CAD-98D7-6665A4E9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BD50A-BB03-46B9-91BD-0D9076E4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6A90C3-B912-494F-894F-BD4FC29A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BCC60D-71D5-47B3-A29D-8BEF63DC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6AF61-0693-4435-A50E-0384DD7A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FEFB8E-7DBA-412E-AAB0-FBB2872C3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40138E-C8A2-41DF-A05F-A3742FA2B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FE17DD-A3E7-49E8-8C4A-8F98AC22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E4EDDE-E6B8-4E6B-8D3E-B566AC07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A0A96D-ADFD-417F-BE43-B74518D0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D35869-10EA-42E7-89E4-359872A3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66993F-A570-48C0-9F82-81C9F416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FB1E7F-D287-4779-A188-CEB080B7A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B242-ABFB-4934-996F-B46D7D7D8603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49820E-0A0C-41F0-88FB-EACEEA813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9F73BC-CEFE-4FFD-B0E4-856AF3609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FCEF-6948-4E8F-B3F3-1AF45B29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66711-28F3-401E-82F0-CB4F340A1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Weekly Review</a:t>
            </a:r>
            <a:br>
              <a:rPr lang="en-US" dirty="0"/>
            </a:br>
            <a:r>
              <a:rPr lang="en-US" sz="4400" dirty="0"/>
              <a:t>Week of 9/24-9/28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EA2EE4-50FC-4895-967B-BFCB7B11F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Geoffrey Geberth 10/1/18</a:t>
            </a:r>
          </a:p>
        </p:txBody>
      </p:sp>
    </p:spTree>
    <p:extLst>
      <p:ext uri="{BB962C8B-B14F-4D97-AF65-F5344CB8AC3E}">
        <p14:creationId xmlns:p14="http://schemas.microsoft.com/office/powerpoint/2010/main" val="193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B1155-BEB7-4DCB-850B-26951E09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this equation more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4B00BD6-A1F0-456D-A0D6-23C91F1095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b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Temperature can change the equilibrium point!</a:t>
                </a:r>
              </a:p>
              <a:p>
                <a:pPr lvl="1"/>
                <a:r>
                  <a:rPr lang="en-US" dirty="0"/>
                  <a:t>Direction depends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Endothermic (ΔH &gt; 0), increased T increases K</a:t>
                </a:r>
              </a:p>
              <a:p>
                <a:pPr lvl="1"/>
                <a:r>
                  <a:rPr lang="en-US" dirty="0"/>
                  <a:t>Exothermic (ΔH &lt; 0), increased T decreases 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B00BD6-A1F0-456D-A0D6-23C91F109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8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4F1F8-9F48-40FE-BCF3-89542628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RICE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703A595-99C6-4E60-8CCB-1C590EAF2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we solve for changes in a system towards equilibrium</a:t>
                </a:r>
              </a:p>
              <a:p>
                <a:pPr lvl="1"/>
                <a:r>
                  <a:rPr lang="en-US" dirty="0"/>
                  <a:t>R:  </a:t>
                </a:r>
                <a:r>
                  <a:rPr lang="en-US" b="1" dirty="0"/>
                  <a:t>Reaction</a:t>
                </a:r>
              </a:p>
              <a:p>
                <a:pPr lvl="1"/>
                <a:r>
                  <a:rPr lang="en-US" dirty="0"/>
                  <a:t>I:  </a:t>
                </a:r>
                <a:r>
                  <a:rPr lang="en-US" b="1" dirty="0"/>
                  <a:t>Initial Conditions</a:t>
                </a:r>
                <a:endParaRPr lang="en-US" dirty="0"/>
              </a:p>
              <a:p>
                <a:pPr lvl="1"/>
                <a:r>
                  <a:rPr lang="en-US" dirty="0"/>
                  <a:t>C:  </a:t>
                </a:r>
                <a:r>
                  <a:rPr lang="en-US" b="1" dirty="0"/>
                  <a:t>Change</a:t>
                </a:r>
                <a:endParaRPr lang="en-US" dirty="0"/>
              </a:p>
              <a:p>
                <a:pPr lvl="1"/>
                <a:r>
                  <a:rPr lang="en-US" dirty="0"/>
                  <a:t>E:  </a:t>
                </a:r>
                <a:r>
                  <a:rPr lang="en-US" b="1" dirty="0"/>
                  <a:t>Equilibrium</a:t>
                </a:r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initially at .1 M in A and B (no C present)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3A595-99C6-4E60-8CCB-1C590EAF2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D9ED10-E964-457F-AB82-A0B51027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64" y="4478215"/>
            <a:ext cx="10551336" cy="23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64FDE-A212-474A-83C9-959D541A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4494"/>
            <a:ext cx="10515600" cy="132556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C0EA03A-645B-4EF9-8FFF-6471DFB21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5820"/>
                <a:ext cx="10515600" cy="603690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𝐹𝑒𝑂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=0.259 @ 1000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=.500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the equilibrium partial pressures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=.259=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.500+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1.000−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.0259−.0259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=.500+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−.241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1.259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𝟏𝟗𝟏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=1.000−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−.191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𝒂𝒕𝒎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−.191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𝟑𝟎𝟗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𝒂𝒕𝒎</m:t>
                      </m:r>
                    </m:oMath>
                  </m:oMathPara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EA03A-645B-4EF9-8FFF-6471DFB21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5820"/>
                <a:ext cx="10515600" cy="6036907"/>
              </a:xfrm>
              <a:blipFill>
                <a:blip r:embed="rId2"/>
                <a:stretch>
                  <a:fillRect l="-812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C6587AC7-F63A-4F75-8C0B-18DB1D7C05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234224"/>
                  </p:ext>
                </p:extLst>
              </p:nvPr>
            </p:nvGraphicFramePr>
            <p:xfrm>
              <a:off x="1896834" y="1971191"/>
              <a:ext cx="8128002" cy="175260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xmlns="" val="35646485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128841408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27792974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336220485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225077746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1955242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Rxn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FeO</a:t>
                          </a:r>
                          <a:r>
                            <a:rPr lang="en-US" dirty="0"/>
                            <a:t> (s) 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Fe (s) 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 (g)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89697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Intl P (atm)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4872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 (atm)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10751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Eq P (atm)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.500 +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19032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6587AC7-F63A-4F75-8C0B-18DB1D7C05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234224"/>
                  </p:ext>
                </p:extLst>
              </p:nvPr>
            </p:nvGraphicFramePr>
            <p:xfrm>
              <a:off x="1896834" y="1971191"/>
              <a:ext cx="8128002" cy="175260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646485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28841408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7792974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36220485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25077746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955242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Rxn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FeO</a:t>
                          </a:r>
                          <a:r>
                            <a:rPr lang="en-US" dirty="0"/>
                            <a:t> (s) 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901" t="-8197" r="-201351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Fe (s) 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 (g)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9697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Intl P (atm)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.500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8487231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 (atm)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10751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Eq P (atm)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.500 +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90325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D080C8-B260-478E-AD2A-C4F66CEDABE9}"/>
              </a:ext>
            </a:extLst>
          </p:cNvPr>
          <p:cNvSpPr/>
          <p:nvPr/>
        </p:nvSpPr>
        <p:spPr>
          <a:xfrm>
            <a:off x="3363041" y="2415850"/>
            <a:ext cx="6543413" cy="23489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D9A874-5DE7-47F5-9FFE-89A34FB5AB11}"/>
              </a:ext>
            </a:extLst>
          </p:cNvPr>
          <p:cNvSpPr/>
          <p:nvPr/>
        </p:nvSpPr>
        <p:spPr>
          <a:xfrm>
            <a:off x="3363041" y="2876505"/>
            <a:ext cx="6543413" cy="23489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613D22-45F1-4716-A138-2E7D26E26A19}"/>
              </a:ext>
            </a:extLst>
          </p:cNvPr>
          <p:cNvSpPr/>
          <p:nvPr/>
        </p:nvSpPr>
        <p:spPr>
          <a:xfrm>
            <a:off x="3363040" y="3454606"/>
            <a:ext cx="6543413" cy="23489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ED3620D-AE10-4C8F-89DA-4BCA4CC694A2}"/>
              </a:ext>
            </a:extLst>
          </p:cNvPr>
          <p:cNvGrpSpPr/>
          <p:nvPr/>
        </p:nvGrpSpPr>
        <p:grpSpPr>
          <a:xfrm>
            <a:off x="17015" y="2154020"/>
            <a:ext cx="3222896" cy="3959391"/>
            <a:chOff x="17015" y="2154020"/>
            <a:chExt cx="3222896" cy="39593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7745E0F-3FF8-4967-9DA8-F6234D9230E9}"/>
                </a:ext>
              </a:extLst>
            </p:cNvPr>
            <p:cNvGrpSpPr/>
            <p:nvPr/>
          </p:nvGrpSpPr>
          <p:grpSpPr>
            <a:xfrm>
              <a:off x="299653" y="3944089"/>
              <a:ext cx="2940258" cy="2169322"/>
              <a:chOff x="299653" y="3944089"/>
              <a:chExt cx="2940258" cy="21693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F7805265-CF31-4BD6-B86C-8BA090B596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0370" t="39835" r="18426" b="12428"/>
              <a:stretch/>
            </p:blipFill>
            <p:spPr>
              <a:xfrm>
                <a:off x="299653" y="3944089"/>
                <a:ext cx="2940258" cy="1916124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678391B-BE90-45A8-9BA4-05249C6FB4EF}"/>
                  </a:ext>
                </a:extLst>
              </p:cNvPr>
              <p:cNvSpPr txBox="1"/>
              <p:nvPr/>
            </p:nvSpPr>
            <p:spPr>
              <a:xfrm>
                <a:off x="440267" y="5897967"/>
                <a:ext cx="17949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Screenshot taken by me in Fallout 4</a:t>
                </a:r>
              </a:p>
            </p:txBody>
          </p:sp>
        </p:grp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A1088175-98C6-47BC-B54A-D53ED32802A4}"/>
                </a:ext>
              </a:extLst>
            </p:cNvPr>
            <p:cNvSpPr/>
            <p:nvPr/>
          </p:nvSpPr>
          <p:spPr>
            <a:xfrm>
              <a:off x="17015" y="2154020"/>
              <a:ext cx="1879819" cy="1667878"/>
            </a:xfrm>
            <a:prstGeom prst="wedgeEllipseCallout">
              <a:avLst>
                <a:gd name="adj1" fmla="val 31059"/>
                <a:gd name="adj2" fmla="val 6462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This reaction is important in steel production!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8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EBE7F-4310-47C2-867A-D097F9F0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2945"/>
            <a:ext cx="10515600" cy="1325563"/>
          </a:xfrm>
        </p:spPr>
        <p:txBody>
          <a:bodyPr/>
          <a:lstStyle/>
          <a:p>
            <a:r>
              <a:rPr lang="en-US" dirty="0"/>
              <a:t>More practice!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9669FAF-9B6E-4565-8817-A2B63D1B3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10214"/>
                <a:ext cx="10515600" cy="57793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 is a pollutant produced in car engines from the reaction: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)⇌2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=1.7∗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@ 2300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initial concentrations of N</a:t>
                </a:r>
                <a:r>
                  <a:rPr lang="en-US" baseline="-25000" dirty="0"/>
                  <a:t>2</a:t>
                </a:r>
                <a:r>
                  <a:rPr lang="en-US" dirty="0"/>
                  <a:t> and O</a:t>
                </a:r>
                <a:r>
                  <a:rPr lang="en-US" baseline="-25000" dirty="0"/>
                  <a:t>2</a:t>
                </a:r>
                <a:r>
                  <a:rPr lang="en-US" dirty="0"/>
                  <a:t> are both 1.40 M, what are the equilibrium concentrations of all 3 compounds?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1.40−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1.40−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1.40−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1.7∗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1.40−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9669FAF-9B6E-4565-8817-A2B63D1B3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10214"/>
                <a:ext cx="10515600" cy="5779363"/>
              </a:xfrm>
              <a:blipFill rotWithShape="0">
                <a:blip r:embed="rId2"/>
                <a:stretch>
                  <a:fillRect l="-928" t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D9CB018A-909B-4B5C-9B4E-FB3D100C7A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371502"/>
                  </p:ext>
                </p:extLst>
              </p:nvPr>
            </p:nvGraphicFramePr>
            <p:xfrm>
              <a:off x="2097761" y="2723595"/>
              <a:ext cx="7139547" cy="175260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xmlns="" val="35646485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128841408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27792974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3362204857"/>
                        </a:ext>
                      </a:extLst>
                    </a:gridCol>
                    <a:gridCol w="1720879">
                      <a:extLst>
                        <a:ext uri="{9D8B030D-6E8A-4147-A177-3AD203B41FA5}">
                          <a16:colId xmlns:a16="http://schemas.microsoft.com/office/drawing/2014/main" xmlns="" val="22507774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Rxn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 (g) 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2NO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89697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Intl conc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4872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+2x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10751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Eq conc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+ 2x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19032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9CB018A-909B-4B5C-9B4E-FB3D100C7A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371502"/>
                  </p:ext>
                </p:extLst>
              </p:nvPr>
            </p:nvGraphicFramePr>
            <p:xfrm>
              <a:off x="2097761" y="2723595"/>
              <a:ext cx="7139547" cy="175260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646485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28841408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7792974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362204857"/>
                        </a:ext>
                      </a:extLst>
                    </a:gridCol>
                    <a:gridCol w="1720879">
                      <a:extLst>
                        <a:ext uri="{9D8B030D-6E8A-4147-A177-3AD203B41FA5}">
                          <a16:colId xmlns:a16="http://schemas.microsoft.com/office/drawing/2014/main" val="22507774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Rxn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 (g) 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552" t="-6557" r="-127354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2NO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96972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Intl conc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84872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+2x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10751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Eq conc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+ 2x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90325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64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EBE7F-4310-47C2-867A-D097F9F0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2945"/>
            <a:ext cx="10515600" cy="1325563"/>
          </a:xfrm>
        </p:spPr>
        <p:txBody>
          <a:bodyPr/>
          <a:lstStyle/>
          <a:p>
            <a:r>
              <a:rPr lang="en-US" dirty="0"/>
              <a:t>More practice!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9669FAF-9B6E-4565-8817-A2B63D1B3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10214"/>
                <a:ext cx="10515600" cy="5779363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 is a pollutant produced in car engines from the reaction: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)⇌2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1.7∗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1.40−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.0412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1.40−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.058−.0412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→2.041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=.058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𝟎𝟐𝟖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=1.40−.028=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.040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𝟎𝟓𝟔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69FAF-9B6E-4565-8817-A2B63D1B3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10214"/>
                <a:ext cx="10515600" cy="577936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D9CB018A-909B-4B5C-9B4E-FB3D100C7A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3735743"/>
                  </p:ext>
                </p:extLst>
              </p:nvPr>
            </p:nvGraphicFramePr>
            <p:xfrm>
              <a:off x="2526226" y="776692"/>
              <a:ext cx="7139547" cy="175260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xmlns="" val="35646485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128841408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27792974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3362204857"/>
                        </a:ext>
                      </a:extLst>
                    </a:gridCol>
                    <a:gridCol w="1720879">
                      <a:extLst>
                        <a:ext uri="{9D8B030D-6E8A-4147-A177-3AD203B41FA5}">
                          <a16:colId xmlns:a16="http://schemas.microsoft.com/office/drawing/2014/main" xmlns="" val="22507774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Rxn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 (g) 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2NO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89697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Intl conc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4872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+2x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10751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Eq conc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+ 2x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19032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9CB018A-909B-4B5C-9B4E-FB3D100C7A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3735743"/>
                  </p:ext>
                </p:extLst>
              </p:nvPr>
            </p:nvGraphicFramePr>
            <p:xfrm>
              <a:off x="2526226" y="776692"/>
              <a:ext cx="7139547" cy="175260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646485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28841408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7792974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362204857"/>
                        </a:ext>
                      </a:extLst>
                    </a:gridCol>
                    <a:gridCol w="1720879">
                      <a:extLst>
                        <a:ext uri="{9D8B030D-6E8A-4147-A177-3AD203B41FA5}">
                          <a16:colId xmlns:a16="http://schemas.microsoft.com/office/drawing/2014/main" val="22507774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Rxn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 (g) 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552" t="-8197" r="-127354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2NO (g)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96972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Intl conc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848723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+2x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10751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Eq conc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1.40 - 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+ 2x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90325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75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B2649-19A6-432B-8AB5-5BF7DC35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724231-BA45-4C8A-B1B0-541436E7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Products/Reactants</a:t>
            </a:r>
          </a:p>
          <a:p>
            <a:r>
              <a:rPr lang="en-US" dirty="0"/>
              <a:t>Keep track of your units</a:t>
            </a:r>
          </a:p>
          <a:p>
            <a:r>
              <a:rPr lang="en-US" dirty="0"/>
              <a:t>Q is at any time, K is at equilibrium</a:t>
            </a:r>
          </a:p>
          <a:p>
            <a:r>
              <a:rPr lang="en-US" dirty="0"/>
              <a:t>Q seeks K</a:t>
            </a:r>
          </a:p>
          <a:p>
            <a:r>
              <a:rPr lang="en-US" dirty="0"/>
              <a:t>The ideal gas law is used to convert between </a:t>
            </a:r>
            <a:r>
              <a:rPr lang="en-US" dirty="0" err="1"/>
              <a:t>K</a:t>
            </a:r>
            <a:r>
              <a:rPr lang="en-US" baseline="-25000" dirty="0" err="1"/>
              <a:t>p</a:t>
            </a:r>
            <a:r>
              <a:rPr lang="en-US" dirty="0"/>
              <a:t> and K</a:t>
            </a:r>
            <a:r>
              <a:rPr lang="en-US" baseline="-25000" dirty="0"/>
              <a:t>c</a:t>
            </a:r>
          </a:p>
          <a:p>
            <a:r>
              <a:rPr lang="en-US" dirty="0" err="1"/>
              <a:t>ΔG</a:t>
            </a:r>
            <a:r>
              <a:rPr lang="en-US" baseline="-25000" dirty="0" err="1"/>
              <a:t>rxn</a:t>
            </a:r>
            <a:r>
              <a:rPr lang="en-US" dirty="0"/>
              <a:t> = 0 at </a:t>
            </a:r>
            <a:r>
              <a:rPr lang="en-US" dirty="0" smtClean="0"/>
              <a:t>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D8C88-C38F-48BD-A2EC-3CD5E299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Equilibria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014E2E8-0810-444A-90D0-543CC2309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055" y="1825625"/>
            <a:ext cx="87178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2B053-F7AC-47A9-B861-C17053B0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(a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D72D7FF-40A2-48F1-9818-534DED0624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Measure of how the free energy of a compound changes as a reaction proceeds</a:t>
                </a:r>
              </a:p>
              <a:p>
                <a:r>
                  <a:rPr lang="en-US" dirty="0"/>
                  <a:t>Unitless</a:t>
                </a:r>
              </a:p>
              <a:p>
                <a:r>
                  <a:rPr lang="en-US" dirty="0"/>
                  <a:t>Gas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Solutions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Pure solids and liquids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2D7FF-40A2-48F1-9818-534DED0624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4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748C6-4163-446D-AA46-E5C4E1A3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Action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21D9C2B-3647-4C4D-9155-D0D2FE2E4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2487"/>
                <a:ext cx="10515600" cy="337201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0" dirty="0"/>
                  <a:t>xX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𝑑𝐷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Remember:  </a:t>
                </a:r>
                <a:r>
                  <a:rPr lang="en-US" b="1" dirty="0"/>
                  <a:t>Products/Reactants!</a:t>
                </a:r>
              </a:p>
              <a:p>
                <a:r>
                  <a:rPr lang="en-US" dirty="0"/>
                  <a:t>Can be done with concentrations or pressures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Remember:  </a:t>
                </a:r>
                <a:r>
                  <a:rPr lang="en-US" dirty="0"/>
                  <a:t>The standard state of a pure solid or liquid is 1</a:t>
                </a:r>
                <a:endParaRPr lang="en-US" b="1" dirty="0"/>
              </a:p>
              <a:p>
                <a:r>
                  <a:rPr lang="en-US" dirty="0"/>
                  <a:t>These expressions give us the </a:t>
                </a:r>
                <a:r>
                  <a:rPr lang="en-US" b="1" dirty="0"/>
                  <a:t>Reaction Quotient (Q)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D9C2B-3647-4C4D-9155-D0D2FE2E4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2487"/>
                <a:ext cx="10515600" cy="3372017"/>
              </a:xfrm>
              <a:blipFill>
                <a:blip r:embed="rId2"/>
                <a:stretch>
                  <a:fillRect l="-696" t="-3610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8EA7CE-1463-47DA-83CF-7AF514FF0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4"/>
          <a:stretch/>
        </p:blipFill>
        <p:spPr>
          <a:xfrm>
            <a:off x="1461851" y="4764504"/>
            <a:ext cx="9268298" cy="19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E5FEE-5BFB-4164-826A-0A572D7D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885710E-5E5D-4AAA-87E0-0FCB82D203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𝑠𝑙𝑛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𝑠𝑙𝑛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𝑐𝑎𝑡𝑎𝑙𝑦𝑡𝑖𝑐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groupCh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𝑂𝐶𝐻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𝑠𝑙𝑛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𝑠𝑙𝑛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𝑂𝐶𝐻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)⇌2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85710E-5E5D-4AAA-87E0-0FCB82D20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9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7CD52-2366-4BC9-AAAD-FDD15FD7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AC786C8-1CC7-49CA-A5C9-C32F44807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Value representing the reaction quotient when the system is at equilibrium</a:t>
                </a:r>
              </a:p>
              <a:p>
                <a:pPr lvl="1"/>
                <a:r>
                  <a:rPr lang="en-US" dirty="0"/>
                  <a:t>K &gt; 1 -&gt; favors products</a:t>
                </a:r>
              </a:p>
              <a:p>
                <a:pPr lvl="1"/>
                <a:r>
                  <a:rPr lang="en-US" dirty="0"/>
                  <a:t>K &lt; 1 -&gt; favors reactants</a:t>
                </a:r>
              </a:p>
              <a:p>
                <a:r>
                  <a:rPr lang="en-US" dirty="0"/>
                  <a:t>Can be huge or tiny, but is never negative</a:t>
                </a:r>
              </a:p>
              <a:p>
                <a:r>
                  <a:rPr lang="en-US" dirty="0"/>
                  <a:t>Different values for concentrations: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Arrived here from the ideal gas law (see </a:t>
                </a:r>
                <a:r>
                  <a:rPr lang="en-US" dirty="0" err="1"/>
                  <a:t>gchem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786C8-1CC7-49CA-A5C9-C32F44807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116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1CA99A-D290-4BDF-8888-6C62DE239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17" y="3338004"/>
            <a:ext cx="1343510" cy="351999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54761AA2-36C8-421E-99C0-AE6D2E74EB7A}"/>
              </a:ext>
            </a:extLst>
          </p:cNvPr>
          <p:cNvSpPr/>
          <p:nvPr/>
        </p:nvSpPr>
        <p:spPr>
          <a:xfrm>
            <a:off x="8707536" y="2290439"/>
            <a:ext cx="2512381" cy="1526959"/>
          </a:xfrm>
          <a:prstGeom prst="wedgeEllipseCallout">
            <a:avLst>
              <a:gd name="adj1" fmla="val -58000"/>
              <a:gd name="adj2" fmla="val 413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 know a thing or two about K’s</a:t>
            </a:r>
          </a:p>
        </p:txBody>
      </p:sp>
    </p:spTree>
    <p:extLst>
      <p:ext uri="{BB962C8B-B14F-4D97-AF65-F5344CB8AC3E}">
        <p14:creationId xmlns:p14="http://schemas.microsoft.com/office/powerpoint/2010/main" val="21145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51AA5-F9CC-48F0-B867-34DEC5B8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D6479DD-4694-4911-8CF1-5E2106E247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3 main ways we manipulate reactions and wish to know the new K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Reverse the reaction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Multiply stoichiometric coefficients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Add subsequent reactions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479DD-4694-4911-8CF1-5E2106E24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5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85380-B484-474B-8714-D5669F7C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and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678FF-0087-4DEC-8293-2DB13B09E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Remember:  </a:t>
            </a:r>
            <a:r>
              <a:rPr lang="en-US" dirty="0"/>
              <a:t>Q is at any point in the reaction and moves, but K is </a:t>
            </a:r>
            <a:r>
              <a:rPr lang="en-US" b="1" dirty="0"/>
              <a:t>only</a:t>
            </a:r>
            <a:r>
              <a:rPr lang="en-US" dirty="0"/>
              <a:t> at equilibrium and is </a:t>
            </a:r>
            <a:r>
              <a:rPr lang="en-US" b="1" dirty="0"/>
              <a:t>fixed </a:t>
            </a:r>
            <a:r>
              <a:rPr lang="en-US" dirty="0"/>
              <a:t>(it depends on </a:t>
            </a:r>
            <a:r>
              <a:rPr lang="el-GR" dirty="0"/>
              <a:t>Δ</a:t>
            </a:r>
            <a:r>
              <a:rPr lang="en-US" dirty="0"/>
              <a:t>G)</a:t>
            </a:r>
          </a:p>
          <a:p>
            <a:r>
              <a:rPr lang="en-US" dirty="0"/>
              <a:t>Comparing Q and K let’s us figure out in what direction a reaction will proceed, if at all</a:t>
            </a:r>
          </a:p>
          <a:p>
            <a:pPr lvl="1"/>
            <a:r>
              <a:rPr lang="en-US" dirty="0"/>
              <a:t>Q = K -&gt;  at equilibrium (forward rate = reverse rate)</a:t>
            </a:r>
          </a:p>
          <a:p>
            <a:pPr lvl="1"/>
            <a:r>
              <a:rPr lang="en-US" dirty="0"/>
              <a:t>Q &lt; K -&gt; Too many reactants (reaction produces more products)</a:t>
            </a:r>
          </a:p>
          <a:p>
            <a:pPr lvl="1"/>
            <a:r>
              <a:rPr lang="en-US" dirty="0"/>
              <a:t>Q &gt; K -&gt; Too many products (reaction produces more products)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BD87F3F-1563-4630-943E-E235D1FDB6A6}"/>
              </a:ext>
            </a:extLst>
          </p:cNvPr>
          <p:cNvCxnSpPr/>
          <p:nvPr/>
        </p:nvCxnSpPr>
        <p:spPr>
          <a:xfrm>
            <a:off x="755009" y="5813571"/>
            <a:ext cx="110483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1D1026D-7621-4CBA-88AE-696D7B6EDC30}"/>
              </a:ext>
            </a:extLst>
          </p:cNvPr>
          <p:cNvCxnSpPr>
            <a:cxnSpLocks/>
          </p:cNvCxnSpPr>
          <p:nvPr/>
        </p:nvCxnSpPr>
        <p:spPr>
          <a:xfrm>
            <a:off x="7986319" y="5268503"/>
            <a:ext cx="0" cy="54506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47F168-5FDE-4C82-82DB-0476867AB26E}"/>
              </a:ext>
            </a:extLst>
          </p:cNvPr>
          <p:cNvSpPr txBox="1"/>
          <p:nvPr/>
        </p:nvSpPr>
        <p:spPr>
          <a:xfrm>
            <a:off x="7780789" y="4888028"/>
            <a:ext cx="41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CC884D6-BC02-4F17-BCD8-6448B4F0DA78}"/>
              </a:ext>
            </a:extLst>
          </p:cNvPr>
          <p:cNvGrpSpPr/>
          <p:nvPr/>
        </p:nvGrpSpPr>
        <p:grpSpPr>
          <a:xfrm>
            <a:off x="3259123" y="5813571"/>
            <a:ext cx="411059" cy="887410"/>
            <a:chOff x="3259123" y="5813571"/>
            <a:chExt cx="411059" cy="8874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817D4D0-8E57-40B6-839E-7E418170F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4653" y="5813571"/>
              <a:ext cx="0" cy="57045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6144897-B4ED-4DF4-8AC6-BB64233B9657}"/>
                </a:ext>
              </a:extLst>
            </p:cNvPr>
            <p:cNvSpPr txBox="1"/>
            <p:nvPr/>
          </p:nvSpPr>
          <p:spPr>
            <a:xfrm>
              <a:off x="3259123" y="6331649"/>
              <a:ext cx="411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116 L 0.37097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97 -0.00093 L 0.5237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7 -0.00093 L 0.37097 -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6221E-709E-492A-8748-77170949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dirty="0"/>
              <a:t>G and Equilibria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C3FE188-A86C-4F46-A459-EE1B81C58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94434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equilibrium, </a:t>
                </a:r>
                <a:r>
                  <a:rPr lang="el-GR" dirty="0"/>
                  <a:t>Δ</a:t>
                </a:r>
                <a:r>
                  <a:rPr lang="en-US" dirty="0"/>
                  <a:t>G = 0</a:t>
                </a:r>
              </a:p>
              <a:p>
                <a:pPr lvl="1"/>
                <a:r>
                  <a:rPr lang="en-US" dirty="0"/>
                  <a:t>The sign on ΔG tells you which direction the reaction will move</a:t>
                </a:r>
              </a:p>
              <a:p>
                <a:pPr lvl="2"/>
                <a:r>
                  <a:rPr lang="en-US" dirty="0"/>
                  <a:t>ΔG &lt; 0:  Reaction moves to products</a:t>
                </a:r>
              </a:p>
              <a:p>
                <a:pPr lvl="2"/>
                <a:r>
                  <a:rPr lang="en-US" dirty="0"/>
                  <a:t>ΔG &gt; 0:  Reaction moves to reactants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𝑅𝑇𝑙𝑛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any instant in the reaction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𝑅𝑇𝑙𝑛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Eq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3FE188-A86C-4F46-A459-EE1B81C58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944340" cy="4351338"/>
              </a:xfrm>
              <a:blipFill>
                <a:blip r:embed="rId2"/>
                <a:stretch>
                  <a:fillRect l="-1846" t="-3081" r="-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C8265D-BD08-415E-811F-4E62BD7FE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487" y="396323"/>
            <a:ext cx="4500793" cy="3032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B72A7F-585D-4C84-AD59-51C8FFEA6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7"/>
          <a:stretch/>
        </p:blipFill>
        <p:spPr>
          <a:xfrm>
            <a:off x="7439488" y="3460197"/>
            <a:ext cx="4103008" cy="30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537</Words>
  <Application>Microsoft Office PowerPoint</Application>
  <PresentationFormat>Widescreen</PresentationFormat>
  <Paragraphs>188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Weekly Review Week of 9/24-9/28</vt:lpstr>
      <vt:lpstr>Chemical Equilibria</vt:lpstr>
      <vt:lpstr>Activity (ai)</vt:lpstr>
      <vt:lpstr>Mass Action Expression</vt:lpstr>
      <vt:lpstr>Practice</vt:lpstr>
      <vt:lpstr>Equilibrium Constant</vt:lpstr>
      <vt:lpstr>Manipulating K</vt:lpstr>
      <vt:lpstr>Q and K</vt:lpstr>
      <vt:lpstr>ΔG and Equilibria</vt:lpstr>
      <vt:lpstr>Let’s look at this equation more</vt:lpstr>
      <vt:lpstr>RICE tables</vt:lpstr>
      <vt:lpstr>Practice</vt:lpstr>
      <vt:lpstr>More practice!</vt:lpstr>
      <vt:lpstr>More practice!</vt:lpstr>
      <vt:lpstr>Takeaways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Review Week of 9/24-9/28</dc:title>
  <dc:creator>Geoffrey Geberth</dc:creator>
  <cp:lastModifiedBy>Geoffrey Geberth</cp:lastModifiedBy>
  <cp:revision>30</cp:revision>
  <dcterms:created xsi:type="dcterms:W3CDTF">2018-09-28T14:56:25Z</dcterms:created>
  <dcterms:modified xsi:type="dcterms:W3CDTF">2018-10-01T21:43:15Z</dcterms:modified>
</cp:coreProperties>
</file>